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Oswald"/>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swald-regular.fnt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5087433d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5087433d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509905a3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509905a3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509905a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509905a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509905a3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509905a3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6509905a3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6509905a3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6509905a3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6509905a3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6509905a3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509905a3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509905a3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509905a3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509905a3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509905a3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509905a3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509905a3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2.jpg"/><Relationship Id="rId11" Type="http://schemas.openxmlformats.org/officeDocument/2006/relationships/image" Target="../media/image18.jpg"/><Relationship Id="rId10" Type="http://schemas.openxmlformats.org/officeDocument/2006/relationships/image" Target="../media/image16.jpg"/><Relationship Id="rId9" Type="http://schemas.openxmlformats.org/officeDocument/2006/relationships/image" Target="../media/image15.jpg"/><Relationship Id="rId5" Type="http://schemas.openxmlformats.org/officeDocument/2006/relationships/image" Target="../media/image14.jpg"/><Relationship Id="rId6" Type="http://schemas.openxmlformats.org/officeDocument/2006/relationships/image" Target="../media/image13.jpg"/><Relationship Id="rId7" Type="http://schemas.openxmlformats.org/officeDocument/2006/relationships/image" Target="../media/image11.jpg"/><Relationship Id="rId8"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igital-photography-school.com/understanding-broad-and-short-lighting-in-photography/"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picturecorrect.com/tips/short-broad-lighting-in-portrait-photography/"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lin ang="5400012" scaled="0"/>
        </a:gradFill>
      </p:bgPr>
    </p:bg>
    <p:spTree>
      <p:nvGrpSpPr>
        <p:cNvPr id="53" name="Shape 53"/>
        <p:cNvGrpSpPr/>
        <p:nvPr/>
      </p:nvGrpSpPr>
      <p:grpSpPr>
        <a:xfrm>
          <a:off x="0" y="0"/>
          <a:ext cx="0" cy="0"/>
          <a:chOff x="0" y="0"/>
          <a:chExt cx="0" cy="0"/>
        </a:xfrm>
      </p:grpSpPr>
      <p:sp>
        <p:nvSpPr>
          <p:cNvPr id="54" name="Google Shape;54;p13"/>
          <p:cNvSpPr txBox="1"/>
          <p:nvPr/>
        </p:nvSpPr>
        <p:spPr>
          <a:xfrm>
            <a:off x="1167500" y="258076"/>
            <a:ext cx="6228300" cy="738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 sz="4400">
                <a:solidFill>
                  <a:srgbClr val="FFFFFF"/>
                </a:solidFill>
                <a:latin typeface="Oswald"/>
                <a:ea typeface="Oswald"/>
                <a:cs typeface="Oswald"/>
                <a:sym typeface="Oswald"/>
              </a:rPr>
              <a:t>Portrait Lighting</a:t>
            </a:r>
            <a:endParaRPr sz="4400">
              <a:solidFill>
                <a:srgbClr val="000000"/>
              </a:solidFill>
              <a:latin typeface="Oswald"/>
              <a:ea typeface="Oswald"/>
              <a:cs typeface="Oswald"/>
              <a:sym typeface="Oswald"/>
            </a:endParaRPr>
          </a:p>
        </p:txBody>
      </p:sp>
      <p:sp>
        <p:nvSpPr>
          <p:cNvPr id="55" name="Google Shape;55;p13"/>
          <p:cNvSpPr txBox="1"/>
          <p:nvPr/>
        </p:nvSpPr>
        <p:spPr>
          <a:xfrm>
            <a:off x="738200" y="1178700"/>
            <a:ext cx="6934200" cy="3657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2400">
                <a:solidFill>
                  <a:srgbClr val="FFD966"/>
                </a:solidFill>
              </a:rPr>
              <a:t>5 </a:t>
            </a:r>
            <a:r>
              <a:rPr lang="en" sz="2400">
                <a:solidFill>
                  <a:srgbClr val="FFD966"/>
                </a:solidFill>
              </a:rPr>
              <a:t>Lighting Portrait Lighting Techniques</a:t>
            </a:r>
            <a:endParaRPr sz="2400">
              <a:solidFill>
                <a:srgbClr val="FFD966"/>
              </a:solidFill>
            </a:endParaRPr>
          </a:p>
          <a:p>
            <a:pPr indent="-381000" lvl="0" marL="914400" rtl="0" algn="l">
              <a:spcBef>
                <a:spcPts val="0"/>
              </a:spcBef>
              <a:spcAft>
                <a:spcPts val="0"/>
              </a:spcAft>
              <a:buClr>
                <a:srgbClr val="FFFFFF"/>
              </a:buClr>
              <a:buSzPts val="2400"/>
              <a:buAutoNum type="arabicPeriod"/>
            </a:pPr>
            <a:r>
              <a:rPr lang="en" sz="2400">
                <a:solidFill>
                  <a:srgbClr val="FFFFFF"/>
                </a:solidFill>
              </a:rPr>
              <a:t>Broad Lighting</a:t>
            </a:r>
            <a:endParaRPr sz="2400">
              <a:solidFill>
                <a:srgbClr val="FFFFFF"/>
              </a:solidFill>
            </a:endParaRPr>
          </a:p>
          <a:p>
            <a:pPr indent="-381000" lvl="0" marL="914400" rtl="0" algn="l">
              <a:spcBef>
                <a:spcPts val="0"/>
              </a:spcBef>
              <a:spcAft>
                <a:spcPts val="0"/>
              </a:spcAft>
              <a:buClr>
                <a:srgbClr val="FFFFFF"/>
              </a:buClr>
              <a:buSzPts val="2400"/>
              <a:buAutoNum type="arabicPeriod"/>
            </a:pPr>
            <a:r>
              <a:rPr lang="en" sz="2400">
                <a:solidFill>
                  <a:srgbClr val="FFFFFF"/>
                </a:solidFill>
              </a:rPr>
              <a:t>Short Lighting</a:t>
            </a:r>
            <a:endParaRPr sz="2400">
              <a:solidFill>
                <a:srgbClr val="FFFFFF"/>
              </a:solidFill>
            </a:endParaRPr>
          </a:p>
          <a:p>
            <a:pPr indent="-381000" lvl="0" marL="914400" rtl="0" algn="l">
              <a:spcBef>
                <a:spcPts val="0"/>
              </a:spcBef>
              <a:spcAft>
                <a:spcPts val="0"/>
              </a:spcAft>
              <a:buClr>
                <a:srgbClr val="FFFFFF"/>
              </a:buClr>
              <a:buSzPts val="2400"/>
              <a:buAutoNum type="arabicPeriod"/>
            </a:pPr>
            <a:r>
              <a:rPr lang="en" sz="2400">
                <a:solidFill>
                  <a:srgbClr val="FFFFFF"/>
                </a:solidFill>
              </a:rPr>
              <a:t>Butterfly Lighting or Paramount Lighting</a:t>
            </a:r>
            <a:endParaRPr sz="2400">
              <a:solidFill>
                <a:srgbClr val="FFFFFF"/>
              </a:solidFill>
            </a:endParaRPr>
          </a:p>
          <a:p>
            <a:pPr indent="-381000" lvl="0" marL="914400" rtl="0" algn="l">
              <a:spcBef>
                <a:spcPts val="0"/>
              </a:spcBef>
              <a:spcAft>
                <a:spcPts val="0"/>
              </a:spcAft>
              <a:buClr>
                <a:srgbClr val="FFFFFF"/>
              </a:buClr>
              <a:buSzPts val="2400"/>
              <a:buAutoNum type="arabicPeriod"/>
            </a:pPr>
            <a:r>
              <a:rPr lang="en" sz="2400">
                <a:solidFill>
                  <a:srgbClr val="FFFFFF"/>
                </a:solidFill>
              </a:rPr>
              <a:t>45 Degree or Rembrandt Lighting</a:t>
            </a:r>
            <a:endParaRPr sz="2400">
              <a:solidFill>
                <a:srgbClr val="FFFFFF"/>
              </a:solidFill>
            </a:endParaRPr>
          </a:p>
          <a:p>
            <a:pPr indent="-381000" lvl="0" marL="914400" rtl="0" algn="l">
              <a:spcBef>
                <a:spcPts val="0"/>
              </a:spcBef>
              <a:spcAft>
                <a:spcPts val="0"/>
              </a:spcAft>
              <a:buClr>
                <a:srgbClr val="FFFFFF"/>
              </a:buClr>
              <a:buSzPts val="2400"/>
              <a:buAutoNum type="arabicPeriod"/>
            </a:pPr>
            <a:r>
              <a:rPr lang="en" sz="2400">
                <a:solidFill>
                  <a:srgbClr val="FFFFFF"/>
                </a:solidFill>
              </a:rPr>
              <a:t>Loop Lighting</a:t>
            </a:r>
            <a:endParaRPr sz="2400">
              <a:solidFill>
                <a:srgbClr val="FFFFFF"/>
              </a:solidFill>
            </a:endParaRPr>
          </a:p>
          <a:p>
            <a:pPr indent="-139700" lvl="0" marL="342900" rtl="0" algn="l">
              <a:spcBef>
                <a:spcPts val="640"/>
              </a:spcBef>
              <a:spcAft>
                <a:spcPts val="0"/>
              </a:spcAft>
              <a:buNone/>
            </a:pPr>
            <a:r>
              <a:t/>
            </a:r>
            <a:endParaRPr sz="3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lin ang="5400012" scaled="0"/>
        </a:gradFill>
      </p:bgPr>
    </p:bg>
    <p:spTree>
      <p:nvGrpSpPr>
        <p:cNvPr id="119" name="Shape 119"/>
        <p:cNvGrpSpPr/>
        <p:nvPr/>
      </p:nvGrpSpPr>
      <p:grpSpPr>
        <a:xfrm>
          <a:off x="0" y="0"/>
          <a:ext cx="0" cy="0"/>
          <a:chOff x="0" y="0"/>
          <a:chExt cx="0" cy="0"/>
        </a:xfrm>
      </p:grpSpPr>
      <p:sp>
        <p:nvSpPr>
          <p:cNvPr id="120" name="Google Shape;120;p22"/>
          <p:cNvSpPr txBox="1"/>
          <p:nvPr/>
        </p:nvSpPr>
        <p:spPr>
          <a:xfrm>
            <a:off x="1167500" y="258076"/>
            <a:ext cx="6228300" cy="738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 sz="4400">
                <a:solidFill>
                  <a:srgbClr val="FFFFFF"/>
                </a:solidFill>
                <a:latin typeface="Oswald"/>
                <a:ea typeface="Oswald"/>
                <a:cs typeface="Oswald"/>
                <a:sym typeface="Oswald"/>
              </a:rPr>
              <a:t>DYI Lighting </a:t>
            </a:r>
            <a:endParaRPr sz="4400">
              <a:solidFill>
                <a:srgbClr val="000000"/>
              </a:solidFill>
              <a:latin typeface="Oswald"/>
              <a:ea typeface="Oswald"/>
              <a:cs typeface="Oswald"/>
              <a:sym typeface="Oswald"/>
            </a:endParaRPr>
          </a:p>
        </p:txBody>
      </p:sp>
      <p:pic>
        <p:nvPicPr>
          <p:cNvPr id="121" name="Google Shape;121;p22"/>
          <p:cNvPicPr preferRelativeResize="0"/>
          <p:nvPr/>
        </p:nvPicPr>
        <p:blipFill rotWithShape="1">
          <a:blip r:embed="rId3">
            <a:alphaModFix/>
          </a:blip>
          <a:srcRect b="0" l="0" r="0" t="0"/>
          <a:stretch/>
        </p:blipFill>
        <p:spPr>
          <a:xfrm>
            <a:off x="3753800" y="953797"/>
            <a:ext cx="2997900" cy="2038800"/>
          </a:xfrm>
          <a:prstGeom prst="rect">
            <a:avLst/>
          </a:prstGeom>
          <a:noFill/>
          <a:ln>
            <a:noFill/>
          </a:ln>
        </p:spPr>
      </p:pic>
      <p:pic>
        <p:nvPicPr>
          <p:cNvPr id="122" name="Google Shape;122;p22"/>
          <p:cNvPicPr preferRelativeResize="0"/>
          <p:nvPr/>
        </p:nvPicPr>
        <p:blipFill rotWithShape="1">
          <a:blip r:embed="rId4">
            <a:alphaModFix/>
          </a:blip>
          <a:srcRect b="0" l="0" r="0" t="0"/>
          <a:stretch/>
        </p:blipFill>
        <p:spPr>
          <a:xfrm>
            <a:off x="755900" y="980658"/>
            <a:ext cx="2997900" cy="1985100"/>
          </a:xfrm>
          <a:prstGeom prst="rect">
            <a:avLst/>
          </a:prstGeom>
          <a:noFill/>
          <a:ln>
            <a:noFill/>
          </a:ln>
        </p:spPr>
      </p:pic>
      <p:pic>
        <p:nvPicPr>
          <p:cNvPr id="123" name="Google Shape;123;p22"/>
          <p:cNvPicPr preferRelativeResize="0"/>
          <p:nvPr/>
        </p:nvPicPr>
        <p:blipFill rotWithShape="1">
          <a:blip r:embed="rId5">
            <a:alphaModFix/>
          </a:blip>
          <a:srcRect b="0" l="0" r="0" t="0"/>
          <a:stretch/>
        </p:blipFill>
        <p:spPr>
          <a:xfrm>
            <a:off x="755899" y="2965850"/>
            <a:ext cx="2997900" cy="2025900"/>
          </a:xfrm>
          <a:prstGeom prst="rect">
            <a:avLst/>
          </a:prstGeom>
          <a:noFill/>
          <a:ln>
            <a:noFill/>
          </a:ln>
        </p:spPr>
      </p:pic>
      <p:sp>
        <p:nvSpPr>
          <p:cNvPr id="124" name="Google Shape;124;p22"/>
          <p:cNvSpPr txBox="1"/>
          <p:nvPr/>
        </p:nvSpPr>
        <p:spPr>
          <a:xfrm>
            <a:off x="3871575" y="3795025"/>
            <a:ext cx="4861800" cy="46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Arial"/>
              <a:buNone/>
            </a:pPr>
            <a:r>
              <a:rPr b="0" i="0" lang="en" sz="1800" u="none">
                <a:solidFill>
                  <a:srgbClr val="FFFFFF"/>
                </a:solidFill>
                <a:latin typeface="Arial"/>
                <a:ea typeface="Arial"/>
                <a:cs typeface="Arial"/>
                <a:sym typeface="Arial"/>
              </a:rPr>
              <a:t>Examples of lighting setup for a video shoot.</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lin ang="5400012" scaled="0"/>
        </a:gradFill>
      </p:bgPr>
    </p:bg>
    <p:spTree>
      <p:nvGrpSpPr>
        <p:cNvPr id="128" name="Shape 128"/>
        <p:cNvGrpSpPr/>
        <p:nvPr/>
      </p:nvGrpSpPr>
      <p:grpSpPr>
        <a:xfrm>
          <a:off x="0" y="0"/>
          <a:ext cx="0" cy="0"/>
          <a:chOff x="0" y="0"/>
          <a:chExt cx="0" cy="0"/>
        </a:xfrm>
      </p:grpSpPr>
      <p:sp>
        <p:nvSpPr>
          <p:cNvPr id="129" name="Google Shape;129;p23"/>
          <p:cNvSpPr txBox="1"/>
          <p:nvPr/>
        </p:nvSpPr>
        <p:spPr>
          <a:xfrm>
            <a:off x="1167500" y="258076"/>
            <a:ext cx="6228300" cy="738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 sz="4400">
                <a:solidFill>
                  <a:srgbClr val="FFFFFF"/>
                </a:solidFill>
                <a:latin typeface="Oswald"/>
                <a:ea typeface="Oswald"/>
                <a:cs typeface="Oswald"/>
                <a:sym typeface="Oswald"/>
              </a:rPr>
              <a:t>Depth of Field</a:t>
            </a:r>
            <a:endParaRPr sz="4400">
              <a:solidFill>
                <a:srgbClr val="000000"/>
              </a:solidFill>
              <a:latin typeface="Oswald"/>
              <a:ea typeface="Oswald"/>
              <a:cs typeface="Oswald"/>
              <a:sym typeface="Oswald"/>
            </a:endParaRPr>
          </a:p>
        </p:txBody>
      </p:sp>
      <p:grpSp>
        <p:nvGrpSpPr>
          <p:cNvPr id="130" name="Google Shape;130;p23"/>
          <p:cNvGrpSpPr/>
          <p:nvPr/>
        </p:nvGrpSpPr>
        <p:grpSpPr>
          <a:xfrm>
            <a:off x="136191" y="1198278"/>
            <a:ext cx="9122063" cy="3352040"/>
            <a:chOff x="373900" y="788918"/>
            <a:chExt cx="8604908" cy="3162004"/>
          </a:xfrm>
        </p:grpSpPr>
        <p:pic>
          <p:nvPicPr>
            <p:cNvPr id="131" name="Google Shape;131;p23"/>
            <p:cNvPicPr preferRelativeResize="0"/>
            <p:nvPr/>
          </p:nvPicPr>
          <p:blipFill rotWithShape="1">
            <a:blip r:embed="rId3">
              <a:alphaModFix/>
            </a:blip>
            <a:srcRect b="0" l="0" r="0" t="0"/>
            <a:stretch/>
          </p:blipFill>
          <p:spPr>
            <a:xfrm>
              <a:off x="1225250" y="791025"/>
              <a:ext cx="713400" cy="2707200"/>
            </a:xfrm>
            <a:prstGeom prst="rect">
              <a:avLst/>
            </a:prstGeom>
            <a:noFill/>
            <a:ln>
              <a:noFill/>
            </a:ln>
          </p:spPr>
        </p:pic>
        <p:pic>
          <p:nvPicPr>
            <p:cNvPr id="132" name="Google Shape;132;p23"/>
            <p:cNvPicPr preferRelativeResize="0"/>
            <p:nvPr/>
          </p:nvPicPr>
          <p:blipFill rotWithShape="1">
            <a:blip r:embed="rId4">
              <a:alphaModFix/>
            </a:blip>
            <a:srcRect b="0" l="0" r="0" t="0"/>
            <a:stretch/>
          </p:blipFill>
          <p:spPr>
            <a:xfrm>
              <a:off x="2076600" y="802074"/>
              <a:ext cx="715504" cy="2709656"/>
            </a:xfrm>
            <a:prstGeom prst="rect">
              <a:avLst/>
            </a:prstGeom>
            <a:noFill/>
            <a:ln>
              <a:noFill/>
            </a:ln>
          </p:spPr>
        </p:pic>
        <p:pic>
          <p:nvPicPr>
            <p:cNvPr id="133" name="Google Shape;133;p23"/>
            <p:cNvPicPr preferRelativeResize="0"/>
            <p:nvPr/>
          </p:nvPicPr>
          <p:blipFill rotWithShape="1">
            <a:blip r:embed="rId5">
              <a:alphaModFix/>
            </a:blip>
            <a:srcRect b="0" l="0" r="0" t="0"/>
            <a:stretch/>
          </p:blipFill>
          <p:spPr>
            <a:xfrm>
              <a:off x="2930062" y="796003"/>
              <a:ext cx="714011" cy="2709656"/>
            </a:xfrm>
            <a:prstGeom prst="rect">
              <a:avLst/>
            </a:prstGeom>
            <a:noFill/>
            <a:ln>
              <a:noFill/>
            </a:ln>
          </p:spPr>
        </p:pic>
        <p:pic>
          <p:nvPicPr>
            <p:cNvPr id="134" name="Google Shape;134;p23"/>
            <p:cNvPicPr preferRelativeResize="0"/>
            <p:nvPr/>
          </p:nvPicPr>
          <p:blipFill rotWithShape="1">
            <a:blip r:embed="rId6">
              <a:alphaModFix/>
            </a:blip>
            <a:srcRect b="0" l="0" r="0" t="0"/>
            <a:stretch/>
          </p:blipFill>
          <p:spPr>
            <a:xfrm>
              <a:off x="3782024" y="794506"/>
              <a:ext cx="715504" cy="2711146"/>
            </a:xfrm>
            <a:prstGeom prst="rect">
              <a:avLst/>
            </a:prstGeom>
            <a:noFill/>
            <a:ln>
              <a:noFill/>
            </a:ln>
          </p:spPr>
        </p:pic>
        <p:pic>
          <p:nvPicPr>
            <p:cNvPr id="135" name="Google Shape;135;p23"/>
            <p:cNvPicPr preferRelativeResize="0"/>
            <p:nvPr/>
          </p:nvPicPr>
          <p:blipFill rotWithShape="1">
            <a:blip r:embed="rId6">
              <a:alphaModFix/>
            </a:blip>
            <a:srcRect b="0" l="0" r="0" t="0"/>
            <a:stretch/>
          </p:blipFill>
          <p:spPr>
            <a:xfrm>
              <a:off x="4635471" y="788918"/>
              <a:ext cx="714300" cy="2711400"/>
            </a:xfrm>
            <a:prstGeom prst="rect">
              <a:avLst/>
            </a:prstGeom>
            <a:noFill/>
            <a:ln>
              <a:noFill/>
            </a:ln>
          </p:spPr>
        </p:pic>
        <p:pic>
          <p:nvPicPr>
            <p:cNvPr id="136" name="Google Shape;136;p23"/>
            <p:cNvPicPr preferRelativeResize="0"/>
            <p:nvPr/>
          </p:nvPicPr>
          <p:blipFill rotWithShape="1">
            <a:blip r:embed="rId7">
              <a:alphaModFix/>
            </a:blip>
            <a:srcRect b="0" l="0" r="0" t="0"/>
            <a:stretch/>
          </p:blipFill>
          <p:spPr>
            <a:xfrm>
              <a:off x="5487730" y="795125"/>
              <a:ext cx="714300" cy="2711400"/>
            </a:xfrm>
            <a:prstGeom prst="rect">
              <a:avLst/>
            </a:prstGeom>
            <a:noFill/>
            <a:ln>
              <a:noFill/>
            </a:ln>
          </p:spPr>
        </p:pic>
        <p:pic>
          <p:nvPicPr>
            <p:cNvPr id="137" name="Google Shape;137;p23"/>
            <p:cNvPicPr preferRelativeResize="0"/>
            <p:nvPr/>
          </p:nvPicPr>
          <p:blipFill rotWithShape="1">
            <a:blip r:embed="rId8">
              <a:alphaModFix/>
            </a:blip>
            <a:srcRect b="0" l="0" r="0" t="0"/>
            <a:stretch/>
          </p:blipFill>
          <p:spPr>
            <a:xfrm>
              <a:off x="6339969" y="807222"/>
              <a:ext cx="711023" cy="2699198"/>
            </a:xfrm>
            <a:prstGeom prst="rect">
              <a:avLst/>
            </a:prstGeom>
            <a:noFill/>
            <a:ln>
              <a:noFill/>
            </a:ln>
          </p:spPr>
        </p:pic>
        <p:pic>
          <p:nvPicPr>
            <p:cNvPr id="138" name="Google Shape;138;p23"/>
            <p:cNvPicPr preferRelativeResize="0"/>
            <p:nvPr/>
          </p:nvPicPr>
          <p:blipFill rotWithShape="1">
            <a:blip r:embed="rId9">
              <a:alphaModFix/>
            </a:blip>
            <a:srcRect b="0" l="0" r="0" t="0"/>
            <a:stretch/>
          </p:blipFill>
          <p:spPr>
            <a:xfrm>
              <a:off x="7188958" y="795032"/>
              <a:ext cx="712516" cy="2699198"/>
            </a:xfrm>
            <a:prstGeom prst="rect">
              <a:avLst/>
            </a:prstGeom>
            <a:noFill/>
            <a:ln>
              <a:noFill/>
            </a:ln>
          </p:spPr>
        </p:pic>
        <p:pic>
          <p:nvPicPr>
            <p:cNvPr id="139" name="Google Shape;139;p23"/>
            <p:cNvPicPr preferRelativeResize="0"/>
            <p:nvPr/>
          </p:nvPicPr>
          <p:blipFill rotWithShape="1">
            <a:blip r:embed="rId10">
              <a:alphaModFix/>
            </a:blip>
            <a:srcRect b="0" l="0" r="0" t="0"/>
            <a:stretch/>
          </p:blipFill>
          <p:spPr>
            <a:xfrm>
              <a:off x="373900" y="794730"/>
              <a:ext cx="713400" cy="2707800"/>
            </a:xfrm>
            <a:prstGeom prst="rect">
              <a:avLst/>
            </a:prstGeom>
            <a:noFill/>
            <a:ln>
              <a:noFill/>
            </a:ln>
          </p:spPr>
        </p:pic>
        <p:sp>
          <p:nvSpPr>
            <p:cNvPr id="140" name="Google Shape;140;p23"/>
            <p:cNvSpPr txBox="1"/>
            <p:nvPr/>
          </p:nvSpPr>
          <p:spPr>
            <a:xfrm>
              <a:off x="373905" y="3570822"/>
              <a:ext cx="818400" cy="34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400"/>
                <a:buFont typeface="Arial"/>
                <a:buNone/>
              </a:pPr>
              <a:r>
                <a:rPr b="0" i="0" lang="en" sz="1800" u="none" cap="none" strike="noStrike">
                  <a:solidFill>
                    <a:srgbClr val="FFFFFF"/>
                  </a:solidFill>
                  <a:latin typeface="Arial"/>
                  <a:ea typeface="Arial"/>
                  <a:cs typeface="Arial"/>
                  <a:sym typeface="Arial"/>
                </a:rPr>
                <a:t>F3.2</a:t>
              </a:r>
              <a:endParaRPr sz="1800"/>
            </a:p>
          </p:txBody>
        </p:sp>
        <p:sp>
          <p:nvSpPr>
            <p:cNvPr id="141" name="Google Shape;141;p23"/>
            <p:cNvSpPr txBox="1"/>
            <p:nvPr/>
          </p:nvSpPr>
          <p:spPr>
            <a:xfrm>
              <a:off x="1225259" y="3570819"/>
              <a:ext cx="818400" cy="2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F3.6</a:t>
              </a:r>
              <a:endParaRPr/>
            </a:p>
          </p:txBody>
        </p:sp>
        <p:sp>
          <p:nvSpPr>
            <p:cNvPr id="142" name="Google Shape;142;p23"/>
            <p:cNvSpPr txBox="1"/>
            <p:nvPr/>
          </p:nvSpPr>
          <p:spPr>
            <a:xfrm>
              <a:off x="2202298" y="3570819"/>
              <a:ext cx="818400" cy="2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F4</a:t>
              </a:r>
              <a:endParaRPr/>
            </a:p>
          </p:txBody>
        </p:sp>
        <p:sp>
          <p:nvSpPr>
            <p:cNvPr id="143" name="Google Shape;143;p23"/>
            <p:cNvSpPr txBox="1"/>
            <p:nvPr/>
          </p:nvSpPr>
          <p:spPr>
            <a:xfrm>
              <a:off x="2944504" y="3570819"/>
              <a:ext cx="818400" cy="2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F4.5</a:t>
              </a:r>
              <a:endParaRPr/>
            </a:p>
          </p:txBody>
        </p:sp>
        <p:sp>
          <p:nvSpPr>
            <p:cNvPr id="144" name="Google Shape;144;p23"/>
            <p:cNvSpPr txBox="1"/>
            <p:nvPr/>
          </p:nvSpPr>
          <p:spPr>
            <a:xfrm>
              <a:off x="3934422" y="3570819"/>
              <a:ext cx="818400" cy="2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F5</a:t>
              </a:r>
              <a:endParaRPr/>
            </a:p>
          </p:txBody>
        </p:sp>
        <p:sp>
          <p:nvSpPr>
            <p:cNvPr id="145" name="Google Shape;145;p23"/>
            <p:cNvSpPr txBox="1"/>
            <p:nvPr/>
          </p:nvSpPr>
          <p:spPr>
            <a:xfrm>
              <a:off x="4663740" y="3570819"/>
              <a:ext cx="818400" cy="2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F5.6</a:t>
              </a:r>
              <a:endParaRPr/>
            </a:p>
          </p:txBody>
        </p:sp>
        <p:sp>
          <p:nvSpPr>
            <p:cNvPr id="146" name="Google Shape;146;p23"/>
            <p:cNvSpPr txBox="1"/>
            <p:nvPr/>
          </p:nvSpPr>
          <p:spPr>
            <a:xfrm>
              <a:off x="5514154" y="3605019"/>
              <a:ext cx="818400" cy="2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F6.4</a:t>
              </a:r>
              <a:endParaRPr/>
            </a:p>
          </p:txBody>
        </p:sp>
        <p:sp>
          <p:nvSpPr>
            <p:cNvPr id="147" name="Google Shape;147;p23"/>
            <p:cNvSpPr txBox="1"/>
            <p:nvPr/>
          </p:nvSpPr>
          <p:spPr>
            <a:xfrm>
              <a:off x="6335865" y="3605019"/>
              <a:ext cx="818400" cy="2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F7.1</a:t>
              </a:r>
              <a:endParaRPr/>
            </a:p>
          </p:txBody>
        </p:sp>
        <p:sp>
          <p:nvSpPr>
            <p:cNvPr id="148" name="Google Shape;148;p23"/>
            <p:cNvSpPr txBox="1"/>
            <p:nvPr/>
          </p:nvSpPr>
          <p:spPr>
            <a:xfrm>
              <a:off x="7310002" y="3605019"/>
              <a:ext cx="818400" cy="2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F8</a:t>
              </a:r>
              <a:endParaRPr/>
            </a:p>
          </p:txBody>
        </p:sp>
        <p:pic>
          <p:nvPicPr>
            <p:cNvPr id="149" name="Google Shape;149;p23"/>
            <p:cNvPicPr preferRelativeResize="0"/>
            <p:nvPr/>
          </p:nvPicPr>
          <p:blipFill rotWithShape="1">
            <a:blip r:embed="rId11">
              <a:alphaModFix/>
            </a:blip>
            <a:srcRect b="0" l="0" r="0" t="0"/>
            <a:stretch/>
          </p:blipFill>
          <p:spPr>
            <a:xfrm>
              <a:off x="8039437" y="797100"/>
              <a:ext cx="711025" cy="2695062"/>
            </a:xfrm>
            <a:prstGeom prst="rect">
              <a:avLst/>
            </a:prstGeom>
            <a:noFill/>
            <a:ln>
              <a:noFill/>
            </a:ln>
          </p:spPr>
        </p:pic>
        <p:sp>
          <p:nvSpPr>
            <p:cNvPr id="150" name="Google Shape;150;p23"/>
            <p:cNvSpPr txBox="1"/>
            <p:nvPr/>
          </p:nvSpPr>
          <p:spPr>
            <a:xfrm>
              <a:off x="8160408" y="3605022"/>
              <a:ext cx="818400" cy="34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400"/>
                <a:buFont typeface="Arial"/>
                <a:buNone/>
              </a:pPr>
              <a:r>
                <a:rPr b="0" i="0" lang="en" sz="1800" u="none" cap="none" strike="noStrike">
                  <a:solidFill>
                    <a:srgbClr val="FFFFFF"/>
                  </a:solidFill>
                  <a:latin typeface="Arial"/>
                  <a:ea typeface="Arial"/>
                  <a:cs typeface="Arial"/>
                  <a:sym typeface="Arial"/>
                </a:rPr>
                <a:t>F9</a:t>
              </a:r>
              <a:endParaRPr sz="1800"/>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lin ang="5400012" scaled="0"/>
        </a:gradFill>
      </p:bgPr>
    </p:bg>
    <p:spTree>
      <p:nvGrpSpPr>
        <p:cNvPr id="59" name="Shape 59"/>
        <p:cNvGrpSpPr/>
        <p:nvPr/>
      </p:nvGrpSpPr>
      <p:grpSpPr>
        <a:xfrm>
          <a:off x="0" y="0"/>
          <a:ext cx="0" cy="0"/>
          <a:chOff x="0" y="0"/>
          <a:chExt cx="0" cy="0"/>
        </a:xfrm>
      </p:grpSpPr>
      <p:sp>
        <p:nvSpPr>
          <p:cNvPr id="60" name="Google Shape;60;p14"/>
          <p:cNvSpPr txBox="1"/>
          <p:nvPr/>
        </p:nvSpPr>
        <p:spPr>
          <a:xfrm>
            <a:off x="2914150" y="247375"/>
            <a:ext cx="4854600" cy="73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4400">
                <a:solidFill>
                  <a:schemeClr val="lt1"/>
                </a:solidFill>
                <a:latin typeface="Oswald"/>
                <a:ea typeface="Oswald"/>
                <a:cs typeface="Oswald"/>
                <a:sym typeface="Oswald"/>
              </a:rPr>
              <a:t>Broad</a:t>
            </a:r>
            <a:r>
              <a:rPr lang="en" sz="4400">
                <a:solidFill>
                  <a:schemeClr val="lt1"/>
                </a:solidFill>
                <a:latin typeface="Oswald"/>
                <a:ea typeface="Oswald"/>
                <a:cs typeface="Oswald"/>
                <a:sym typeface="Oswald"/>
              </a:rPr>
              <a:t> Lighting</a:t>
            </a:r>
            <a:endParaRPr sz="4400">
              <a:solidFill>
                <a:srgbClr val="000000"/>
              </a:solidFill>
              <a:latin typeface="Oswald"/>
              <a:ea typeface="Oswald"/>
              <a:cs typeface="Oswald"/>
              <a:sym typeface="Oswald"/>
            </a:endParaRPr>
          </a:p>
        </p:txBody>
      </p:sp>
      <p:sp>
        <p:nvSpPr>
          <p:cNvPr id="61" name="Google Shape;61;p14"/>
          <p:cNvSpPr txBox="1"/>
          <p:nvPr/>
        </p:nvSpPr>
        <p:spPr>
          <a:xfrm>
            <a:off x="525100" y="1146300"/>
            <a:ext cx="5130300" cy="2850900"/>
          </a:xfrm>
          <a:prstGeom prst="rect">
            <a:avLst/>
          </a:prstGeom>
          <a:noFill/>
          <a:ln>
            <a:noFill/>
          </a:ln>
        </p:spPr>
        <p:txBody>
          <a:bodyPr anchorCtr="0" anchor="t" bIns="45700" lIns="91425" spcFirstLastPara="1" rIns="91425" wrap="square" tIns="45700">
            <a:noAutofit/>
          </a:bodyPr>
          <a:lstStyle/>
          <a:p>
            <a:pPr indent="-279400" lvl="0" marL="342900" rtl="0" algn="l">
              <a:lnSpc>
                <a:spcPct val="90000"/>
              </a:lnSpc>
              <a:spcBef>
                <a:spcPts val="0"/>
              </a:spcBef>
              <a:spcAft>
                <a:spcPts val="0"/>
              </a:spcAft>
              <a:buClr>
                <a:srgbClr val="FFFF00"/>
              </a:buClr>
              <a:buSzPts val="1800"/>
              <a:buChar char="•"/>
            </a:pPr>
            <a:r>
              <a:rPr b="1" lang="en" sz="1800">
                <a:solidFill>
                  <a:srgbClr val="FFD966"/>
                </a:solidFill>
              </a:rPr>
              <a:t>Broad Lighting.</a:t>
            </a:r>
            <a:r>
              <a:rPr lang="en" sz="1800">
                <a:solidFill>
                  <a:srgbClr val="FFFFFF"/>
                </a:solidFill>
              </a:rPr>
              <a:t> Broad lighting is when the main light is positioned in such a way that it illuminates the side of the face that is turned toward the camera. </a:t>
            </a:r>
            <a:endParaRPr sz="1800">
              <a:solidFill>
                <a:srgbClr val="000000"/>
              </a:solidFill>
            </a:endParaRPr>
          </a:p>
          <a:p>
            <a:pPr indent="-285750" lvl="0" marL="342900" rtl="0" algn="l">
              <a:lnSpc>
                <a:spcPct val="90000"/>
              </a:lnSpc>
              <a:spcBef>
                <a:spcPts val="180"/>
              </a:spcBef>
              <a:spcAft>
                <a:spcPts val="0"/>
              </a:spcAft>
              <a:buNone/>
            </a:pPr>
            <a:r>
              <a:t/>
            </a:r>
            <a:endParaRPr sz="1800">
              <a:solidFill>
                <a:srgbClr val="FFFFFF"/>
              </a:solidFill>
            </a:endParaRPr>
          </a:p>
          <a:p>
            <a:pPr indent="-279400" lvl="0" marL="342900" rtl="0" algn="l">
              <a:lnSpc>
                <a:spcPct val="90000"/>
              </a:lnSpc>
              <a:spcBef>
                <a:spcPts val="560"/>
              </a:spcBef>
              <a:spcAft>
                <a:spcPts val="0"/>
              </a:spcAft>
              <a:buClr>
                <a:srgbClr val="FFFFFF"/>
              </a:buClr>
              <a:buSzPts val="1800"/>
              <a:buChar char="•"/>
            </a:pPr>
            <a:r>
              <a:rPr lang="en" sz="1800">
                <a:solidFill>
                  <a:srgbClr val="FFFFFF"/>
                </a:solidFill>
              </a:rPr>
              <a:t>This technique is used mainly for corrective purposes. It will de-emphasize facial features and is used mostly to make thin, narrow faces appear wider. </a:t>
            </a:r>
            <a:r>
              <a:rPr lang="en" sz="1800">
                <a:solidFill>
                  <a:srgbClr val="000000"/>
                </a:solidFill>
              </a:rPr>
              <a:t> </a:t>
            </a:r>
            <a:endParaRPr sz="1800">
              <a:solidFill>
                <a:srgbClr val="000000"/>
              </a:solidFill>
            </a:endParaRPr>
          </a:p>
        </p:txBody>
      </p:sp>
      <p:sp>
        <p:nvSpPr>
          <p:cNvPr id="62" name="Google Shape;62;p14"/>
          <p:cNvSpPr txBox="1"/>
          <p:nvPr/>
        </p:nvSpPr>
        <p:spPr>
          <a:xfrm>
            <a:off x="678650" y="4381500"/>
            <a:ext cx="7417500" cy="6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rgbClr val="FFFFFF"/>
                </a:solidFill>
                <a:hlinkClick r:id="rId3"/>
              </a:rPr>
              <a:t>Understanding Broad and Short Lighting in Photography</a:t>
            </a:r>
            <a:endParaRPr sz="1800">
              <a:solidFill>
                <a:srgbClr val="FFFFFF"/>
              </a:solidFill>
            </a:endParaRPr>
          </a:p>
        </p:txBody>
      </p:sp>
      <p:pic>
        <p:nvPicPr>
          <p:cNvPr id="63" name="Google Shape;63;p14"/>
          <p:cNvPicPr preferRelativeResize="0"/>
          <p:nvPr/>
        </p:nvPicPr>
        <p:blipFill rotWithShape="1">
          <a:blip r:embed="rId4">
            <a:alphaModFix/>
          </a:blip>
          <a:srcRect b="0" l="57293" r="5466" t="0"/>
          <a:stretch/>
        </p:blipFill>
        <p:spPr>
          <a:xfrm>
            <a:off x="6262675" y="791100"/>
            <a:ext cx="2674125" cy="359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lin ang="5400012" scaled="0"/>
        </a:gradFill>
      </p:bgPr>
    </p:bg>
    <p:spTree>
      <p:nvGrpSpPr>
        <p:cNvPr id="67" name="Shape 67"/>
        <p:cNvGrpSpPr/>
        <p:nvPr/>
      </p:nvGrpSpPr>
      <p:grpSpPr>
        <a:xfrm>
          <a:off x="0" y="0"/>
          <a:ext cx="0" cy="0"/>
          <a:chOff x="0" y="0"/>
          <a:chExt cx="0" cy="0"/>
        </a:xfrm>
      </p:grpSpPr>
      <p:sp>
        <p:nvSpPr>
          <p:cNvPr id="68" name="Google Shape;68;p15"/>
          <p:cNvSpPr txBox="1"/>
          <p:nvPr/>
        </p:nvSpPr>
        <p:spPr>
          <a:xfrm>
            <a:off x="2914150" y="247375"/>
            <a:ext cx="4854600" cy="73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400">
                <a:solidFill>
                  <a:schemeClr val="lt1"/>
                </a:solidFill>
                <a:latin typeface="Oswald"/>
                <a:ea typeface="Oswald"/>
                <a:cs typeface="Oswald"/>
                <a:sym typeface="Oswald"/>
              </a:rPr>
              <a:t>Short</a:t>
            </a:r>
            <a:r>
              <a:rPr lang="en" sz="4400">
                <a:solidFill>
                  <a:schemeClr val="lt1"/>
                </a:solidFill>
                <a:latin typeface="Oswald"/>
                <a:ea typeface="Oswald"/>
                <a:cs typeface="Oswald"/>
                <a:sym typeface="Oswald"/>
              </a:rPr>
              <a:t> Lighting</a:t>
            </a:r>
            <a:endParaRPr sz="4400">
              <a:solidFill>
                <a:srgbClr val="000000"/>
              </a:solidFill>
              <a:latin typeface="Oswald"/>
              <a:ea typeface="Oswald"/>
              <a:cs typeface="Oswald"/>
              <a:sym typeface="Oswald"/>
            </a:endParaRPr>
          </a:p>
        </p:txBody>
      </p:sp>
      <p:sp>
        <p:nvSpPr>
          <p:cNvPr id="69" name="Google Shape;69;p15"/>
          <p:cNvSpPr txBox="1"/>
          <p:nvPr/>
        </p:nvSpPr>
        <p:spPr>
          <a:xfrm>
            <a:off x="171475" y="1092750"/>
            <a:ext cx="6031800" cy="3505500"/>
          </a:xfrm>
          <a:prstGeom prst="rect">
            <a:avLst/>
          </a:prstGeom>
          <a:noFill/>
          <a:ln>
            <a:noFill/>
          </a:ln>
        </p:spPr>
        <p:txBody>
          <a:bodyPr anchorCtr="0" anchor="t" bIns="45700" lIns="91425" spcFirstLastPara="1" rIns="91425" wrap="square" tIns="45700">
            <a:noAutofit/>
          </a:bodyPr>
          <a:lstStyle/>
          <a:p>
            <a:pPr indent="-304800" lvl="0" marL="342900" rtl="0" algn="l">
              <a:spcBef>
                <a:spcPts val="0"/>
              </a:spcBef>
              <a:spcAft>
                <a:spcPts val="0"/>
              </a:spcAft>
              <a:buClr>
                <a:srgbClr val="FFFF00"/>
              </a:buClr>
              <a:buSzPts val="1800"/>
              <a:buChar char="•"/>
            </a:pPr>
            <a:r>
              <a:rPr b="1" lang="en" sz="1800">
                <a:solidFill>
                  <a:srgbClr val="FFD966"/>
                </a:solidFill>
              </a:rPr>
              <a:t>Short Lighting</a:t>
            </a:r>
            <a:r>
              <a:rPr lang="en" sz="1800">
                <a:solidFill>
                  <a:srgbClr val="000000"/>
                </a:solidFill>
              </a:rPr>
              <a:t> </a:t>
            </a:r>
            <a:r>
              <a:rPr lang="en" sz="1800">
                <a:solidFill>
                  <a:srgbClr val="FFFFFF"/>
                </a:solidFill>
              </a:rPr>
              <a:t>is when the main light illuminates the side of the face that is turned away from the camera. </a:t>
            </a:r>
            <a:endParaRPr sz="1800">
              <a:solidFill>
                <a:srgbClr val="FFFFFF"/>
              </a:solidFill>
            </a:endParaRPr>
          </a:p>
          <a:p>
            <a:pPr indent="0" lvl="0" marL="342900" rtl="0" algn="l">
              <a:spcBef>
                <a:spcPts val="0"/>
              </a:spcBef>
              <a:spcAft>
                <a:spcPts val="0"/>
              </a:spcAft>
              <a:buNone/>
            </a:pPr>
            <a:r>
              <a:t/>
            </a:r>
            <a:endParaRPr sz="1800">
              <a:solidFill>
                <a:srgbClr val="FFFFFF"/>
              </a:solidFill>
            </a:endParaRPr>
          </a:p>
          <a:p>
            <a:pPr indent="-304800" lvl="0" marL="342900" rtl="0" algn="l">
              <a:spcBef>
                <a:spcPts val="480"/>
              </a:spcBef>
              <a:spcAft>
                <a:spcPts val="0"/>
              </a:spcAft>
              <a:buClr>
                <a:srgbClr val="FFFFFF"/>
              </a:buClr>
              <a:buSzPts val="1800"/>
              <a:buChar char="•"/>
            </a:pPr>
            <a:r>
              <a:rPr lang="en" sz="1800">
                <a:solidFill>
                  <a:srgbClr val="FFFFFF"/>
                </a:solidFill>
              </a:rPr>
              <a:t>This technique is used when the subject has an average oval face. Short lighting emphasizes facial contours more than broad lighting.</a:t>
            </a:r>
            <a:endParaRPr sz="1800">
              <a:solidFill>
                <a:srgbClr val="FFFFFF"/>
              </a:solidFill>
            </a:endParaRPr>
          </a:p>
          <a:p>
            <a:pPr indent="0" lvl="0" marL="342900" rtl="0" algn="l">
              <a:spcBef>
                <a:spcPts val="480"/>
              </a:spcBef>
              <a:spcAft>
                <a:spcPts val="0"/>
              </a:spcAft>
              <a:buNone/>
            </a:pPr>
            <a:r>
              <a:t/>
            </a:r>
            <a:endParaRPr sz="1800">
              <a:solidFill>
                <a:srgbClr val="FFFFFF"/>
              </a:solidFill>
            </a:endParaRPr>
          </a:p>
          <a:p>
            <a:pPr indent="-304800" lvl="0" marL="342900" rtl="0" algn="l">
              <a:spcBef>
                <a:spcPts val="480"/>
              </a:spcBef>
              <a:spcAft>
                <a:spcPts val="0"/>
              </a:spcAft>
              <a:buClr>
                <a:srgbClr val="FFFFFF"/>
              </a:buClr>
              <a:buSzPts val="1800"/>
              <a:buChar char="•"/>
            </a:pPr>
            <a:r>
              <a:rPr lang="en" sz="1800">
                <a:solidFill>
                  <a:srgbClr val="FFFFFF"/>
                </a:solidFill>
              </a:rPr>
              <a:t>This narrow lighting is especially good for use in </a:t>
            </a:r>
            <a:r>
              <a:rPr b="1" lang="en" sz="1800">
                <a:solidFill>
                  <a:srgbClr val="FFFFFF"/>
                </a:solidFill>
              </a:rPr>
              <a:t>low-key portraiture</a:t>
            </a:r>
            <a:r>
              <a:rPr lang="en" sz="1800">
                <a:solidFill>
                  <a:srgbClr val="FFFFFF"/>
                </a:solidFill>
              </a:rPr>
              <a:t>. Because short lighting has a </a:t>
            </a:r>
            <a:r>
              <a:rPr lang="en" sz="1800">
                <a:solidFill>
                  <a:srgbClr val="FFD966"/>
                </a:solidFill>
              </a:rPr>
              <a:t>narrowing effect,</a:t>
            </a:r>
            <a:r>
              <a:rPr lang="en" sz="1800">
                <a:solidFill>
                  <a:srgbClr val="FFFFFF"/>
                </a:solidFill>
              </a:rPr>
              <a:t> it is great for use with subjects that have particularly round or plump faces. </a:t>
            </a:r>
            <a:endParaRPr sz="1800">
              <a:solidFill>
                <a:srgbClr val="000000"/>
              </a:solidFill>
            </a:endParaRPr>
          </a:p>
        </p:txBody>
      </p:sp>
      <p:sp>
        <p:nvSpPr>
          <p:cNvPr id="70" name="Google Shape;70;p15"/>
          <p:cNvSpPr txBox="1"/>
          <p:nvPr/>
        </p:nvSpPr>
        <p:spPr>
          <a:xfrm>
            <a:off x="476250" y="4524375"/>
            <a:ext cx="8132100" cy="4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rgbClr val="FFFFFF"/>
                </a:solidFill>
                <a:hlinkClick r:id="rId3"/>
              </a:rPr>
              <a:t>Short &amp; Broad Lighting In Portrait Photography</a:t>
            </a:r>
            <a:endParaRPr sz="1800">
              <a:solidFill>
                <a:srgbClr val="FFFFFF"/>
              </a:solidFill>
            </a:endParaRPr>
          </a:p>
        </p:txBody>
      </p:sp>
      <p:pic>
        <p:nvPicPr>
          <p:cNvPr id="71" name="Google Shape;71;p15"/>
          <p:cNvPicPr preferRelativeResize="0"/>
          <p:nvPr/>
        </p:nvPicPr>
        <p:blipFill rotWithShape="1">
          <a:blip r:embed="rId4">
            <a:alphaModFix/>
          </a:blip>
          <a:srcRect b="0" l="7390" r="59572" t="0"/>
          <a:stretch/>
        </p:blipFill>
        <p:spPr>
          <a:xfrm>
            <a:off x="6290100" y="893113"/>
            <a:ext cx="2580049" cy="39047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lin ang="5400012" scaled="0"/>
        </a:gradFill>
      </p:bgPr>
    </p:bg>
    <p:spTree>
      <p:nvGrpSpPr>
        <p:cNvPr id="75" name="Shape 75"/>
        <p:cNvGrpSpPr/>
        <p:nvPr/>
      </p:nvGrpSpPr>
      <p:grpSpPr>
        <a:xfrm>
          <a:off x="0" y="0"/>
          <a:ext cx="0" cy="0"/>
          <a:chOff x="0" y="0"/>
          <a:chExt cx="0" cy="0"/>
        </a:xfrm>
      </p:grpSpPr>
      <p:sp>
        <p:nvSpPr>
          <p:cNvPr id="76" name="Google Shape;76;p16"/>
          <p:cNvSpPr txBox="1"/>
          <p:nvPr/>
        </p:nvSpPr>
        <p:spPr>
          <a:xfrm>
            <a:off x="417900" y="193800"/>
            <a:ext cx="8776200" cy="73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400">
                <a:solidFill>
                  <a:schemeClr val="lt1"/>
                </a:solidFill>
                <a:latin typeface="Oswald"/>
                <a:ea typeface="Oswald"/>
                <a:cs typeface="Oswald"/>
                <a:sym typeface="Oswald"/>
              </a:rPr>
              <a:t>Butterfly Lighting or Paramount Lighting</a:t>
            </a:r>
            <a:endParaRPr sz="4400">
              <a:solidFill>
                <a:srgbClr val="000000"/>
              </a:solidFill>
              <a:latin typeface="Oswald"/>
              <a:ea typeface="Oswald"/>
              <a:cs typeface="Oswald"/>
              <a:sym typeface="Oswald"/>
            </a:endParaRPr>
          </a:p>
        </p:txBody>
      </p:sp>
      <p:sp>
        <p:nvSpPr>
          <p:cNvPr id="77" name="Google Shape;77;p16"/>
          <p:cNvSpPr txBox="1"/>
          <p:nvPr/>
        </p:nvSpPr>
        <p:spPr>
          <a:xfrm>
            <a:off x="246225" y="1047100"/>
            <a:ext cx="5302200" cy="3751200"/>
          </a:xfrm>
          <a:prstGeom prst="rect">
            <a:avLst/>
          </a:prstGeom>
          <a:noFill/>
          <a:ln>
            <a:noFill/>
          </a:ln>
        </p:spPr>
        <p:txBody>
          <a:bodyPr anchorCtr="0" anchor="t" bIns="45700" lIns="91425" spcFirstLastPara="1" rIns="91425" wrap="square" tIns="45700">
            <a:noAutofit/>
          </a:bodyPr>
          <a:lstStyle/>
          <a:p>
            <a:pPr indent="-279400" lvl="0" marL="342900" rtl="0" algn="l">
              <a:spcBef>
                <a:spcPts val="0"/>
              </a:spcBef>
              <a:spcAft>
                <a:spcPts val="0"/>
              </a:spcAft>
              <a:buClr>
                <a:srgbClr val="FFFF00"/>
              </a:buClr>
              <a:buSzPts val="1800"/>
              <a:buChar char="•"/>
            </a:pPr>
            <a:r>
              <a:rPr b="1" lang="en" sz="1800">
                <a:solidFill>
                  <a:srgbClr val="FFD966"/>
                </a:solidFill>
              </a:rPr>
              <a:t>Butterfly Lighting</a:t>
            </a:r>
            <a:r>
              <a:rPr lang="en" sz="1800">
                <a:solidFill>
                  <a:srgbClr val="000000"/>
                </a:solidFill>
              </a:rPr>
              <a:t> </a:t>
            </a:r>
            <a:r>
              <a:rPr lang="en" sz="1800">
                <a:solidFill>
                  <a:srgbClr val="FFFFFF"/>
                </a:solidFill>
              </a:rPr>
              <a:t>is achieved by positioning the main light directly in front of the subjects face and adjusting the height to create a shadow directly under, and in line with, the nose.</a:t>
            </a:r>
            <a:endParaRPr sz="1800">
              <a:solidFill>
                <a:srgbClr val="FFFFFF"/>
              </a:solidFill>
            </a:endParaRPr>
          </a:p>
          <a:p>
            <a:pPr indent="0" lvl="0" marL="342900" rtl="0" algn="l">
              <a:spcBef>
                <a:spcPts val="0"/>
              </a:spcBef>
              <a:spcAft>
                <a:spcPts val="0"/>
              </a:spcAft>
              <a:buNone/>
            </a:pPr>
            <a:r>
              <a:t/>
            </a:r>
            <a:endParaRPr sz="1800">
              <a:solidFill>
                <a:srgbClr val="FFFFFF"/>
              </a:solidFill>
            </a:endParaRPr>
          </a:p>
          <a:p>
            <a:pPr indent="-279400" lvl="0" marL="342900" rtl="0" algn="l">
              <a:spcBef>
                <a:spcPts val="560"/>
              </a:spcBef>
              <a:spcAft>
                <a:spcPts val="0"/>
              </a:spcAft>
              <a:buClr>
                <a:srgbClr val="FFFFFF"/>
              </a:buClr>
              <a:buSzPts val="1800"/>
              <a:buChar char="•"/>
            </a:pPr>
            <a:r>
              <a:rPr lang="en" sz="1800">
                <a:solidFill>
                  <a:srgbClr val="FFFFFF"/>
                </a:solidFill>
              </a:rPr>
              <a:t>The term comes from a</a:t>
            </a:r>
            <a:r>
              <a:rPr lang="en" sz="1800">
                <a:solidFill>
                  <a:srgbClr val="FFD966"/>
                </a:solidFill>
              </a:rPr>
              <a:t> butterfly shaped shadow</a:t>
            </a:r>
            <a:r>
              <a:rPr lang="en" sz="1800">
                <a:solidFill>
                  <a:srgbClr val="FFFFFF"/>
                </a:solidFill>
              </a:rPr>
              <a:t> beneath the subject's nose. </a:t>
            </a:r>
            <a:endParaRPr sz="1800">
              <a:solidFill>
                <a:srgbClr val="FFFFFF"/>
              </a:solidFill>
            </a:endParaRPr>
          </a:p>
          <a:p>
            <a:pPr indent="0" lvl="0" marL="342900" rtl="0" algn="l">
              <a:spcBef>
                <a:spcPts val="560"/>
              </a:spcBef>
              <a:spcAft>
                <a:spcPts val="0"/>
              </a:spcAft>
              <a:buNone/>
            </a:pPr>
            <a:r>
              <a:t/>
            </a:r>
            <a:endParaRPr sz="1800">
              <a:solidFill>
                <a:srgbClr val="FFFFFF"/>
              </a:solidFill>
            </a:endParaRPr>
          </a:p>
          <a:p>
            <a:pPr indent="-279400" lvl="0" marL="342900" rtl="0" algn="l">
              <a:spcBef>
                <a:spcPts val="560"/>
              </a:spcBef>
              <a:spcAft>
                <a:spcPts val="0"/>
              </a:spcAft>
              <a:buClr>
                <a:srgbClr val="FFFFFF"/>
              </a:buClr>
              <a:buSzPts val="1800"/>
              <a:buChar char="•"/>
            </a:pPr>
            <a:r>
              <a:rPr lang="en" sz="1800">
                <a:solidFill>
                  <a:srgbClr val="FFFFFF"/>
                </a:solidFill>
              </a:rPr>
              <a:t> This style is best suited for subjects with a normal oval face and is considered to be a</a:t>
            </a:r>
            <a:r>
              <a:rPr lang="en" sz="1800">
                <a:solidFill>
                  <a:srgbClr val="000000"/>
                </a:solidFill>
              </a:rPr>
              <a:t> </a:t>
            </a:r>
            <a:r>
              <a:rPr b="1" lang="en" sz="1800">
                <a:solidFill>
                  <a:srgbClr val="FFD966"/>
                </a:solidFill>
              </a:rPr>
              <a:t>glamour style of lighting.</a:t>
            </a:r>
            <a:endParaRPr sz="1800">
              <a:solidFill>
                <a:srgbClr val="FFD966"/>
              </a:solidFill>
            </a:endParaRPr>
          </a:p>
        </p:txBody>
      </p:sp>
      <p:pic>
        <p:nvPicPr>
          <p:cNvPr id="78" name="Google Shape;78;p16"/>
          <p:cNvPicPr preferRelativeResize="0"/>
          <p:nvPr/>
        </p:nvPicPr>
        <p:blipFill>
          <a:blip r:embed="rId3">
            <a:alphaModFix/>
          </a:blip>
          <a:stretch>
            <a:fillRect/>
          </a:stretch>
        </p:blipFill>
        <p:spPr>
          <a:xfrm>
            <a:off x="5965025" y="1084800"/>
            <a:ext cx="3026574" cy="28492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lin ang="5400012" scaled="0"/>
        </a:gradFill>
      </p:bgPr>
    </p:bg>
    <p:spTree>
      <p:nvGrpSpPr>
        <p:cNvPr id="82" name="Shape 82"/>
        <p:cNvGrpSpPr/>
        <p:nvPr/>
      </p:nvGrpSpPr>
      <p:grpSpPr>
        <a:xfrm>
          <a:off x="0" y="0"/>
          <a:ext cx="0" cy="0"/>
          <a:chOff x="0" y="0"/>
          <a:chExt cx="0" cy="0"/>
        </a:xfrm>
      </p:grpSpPr>
      <p:sp>
        <p:nvSpPr>
          <p:cNvPr id="83" name="Google Shape;83;p17"/>
          <p:cNvSpPr txBox="1"/>
          <p:nvPr/>
        </p:nvSpPr>
        <p:spPr>
          <a:xfrm>
            <a:off x="1167500" y="258075"/>
            <a:ext cx="7190700" cy="73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400">
                <a:solidFill>
                  <a:schemeClr val="lt1"/>
                </a:solidFill>
                <a:latin typeface="Oswald"/>
                <a:ea typeface="Oswald"/>
                <a:cs typeface="Oswald"/>
                <a:sym typeface="Oswald"/>
              </a:rPr>
              <a:t>45 Degree or Rembrandt Lighting</a:t>
            </a:r>
            <a:endParaRPr sz="4400">
              <a:solidFill>
                <a:srgbClr val="000000"/>
              </a:solidFill>
              <a:latin typeface="Oswald"/>
              <a:ea typeface="Oswald"/>
              <a:cs typeface="Oswald"/>
              <a:sym typeface="Oswald"/>
            </a:endParaRPr>
          </a:p>
        </p:txBody>
      </p:sp>
      <p:sp>
        <p:nvSpPr>
          <p:cNvPr id="84" name="Google Shape;84;p17"/>
          <p:cNvSpPr txBox="1"/>
          <p:nvPr/>
        </p:nvSpPr>
        <p:spPr>
          <a:xfrm>
            <a:off x="314550" y="1148400"/>
            <a:ext cx="5221800" cy="34473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b="1" lang="en" sz="1800">
                <a:solidFill>
                  <a:srgbClr val="FFD966"/>
                </a:solidFill>
              </a:rPr>
              <a:t>Rembrandt Lighting</a:t>
            </a:r>
            <a:r>
              <a:rPr lang="en" sz="1800">
                <a:solidFill>
                  <a:srgbClr val="FFD966"/>
                </a:solidFill>
              </a:rPr>
              <a:t> </a:t>
            </a:r>
            <a:r>
              <a:rPr lang="en" sz="1800">
                <a:solidFill>
                  <a:srgbClr val="FFFFFF"/>
                </a:solidFill>
              </a:rPr>
              <a:t>lighting is obtained by combining short lighting and butterfly lighting. </a:t>
            </a:r>
            <a:endParaRPr sz="1800">
              <a:solidFill>
                <a:srgbClr val="FFFFFF"/>
              </a:solidFill>
            </a:endParaRPr>
          </a:p>
          <a:p>
            <a:pPr indent="0" lvl="0" marL="342900" rtl="0" algn="l">
              <a:lnSpc>
                <a:spcPct val="90000"/>
              </a:lnSpc>
              <a:spcBef>
                <a:spcPts val="0"/>
              </a:spcBef>
              <a:spcAft>
                <a:spcPts val="0"/>
              </a:spcAft>
              <a:buNone/>
            </a:pPr>
            <a:r>
              <a:t/>
            </a:r>
            <a:endParaRPr sz="1800">
              <a:solidFill>
                <a:srgbClr val="FFFFFF"/>
              </a:solidFill>
            </a:endParaRPr>
          </a:p>
          <a:p>
            <a:pPr indent="-304800" lvl="0" marL="342900" rtl="0" algn="l">
              <a:lnSpc>
                <a:spcPct val="90000"/>
              </a:lnSpc>
              <a:spcBef>
                <a:spcPts val="480"/>
              </a:spcBef>
              <a:spcAft>
                <a:spcPts val="0"/>
              </a:spcAft>
              <a:buClr>
                <a:srgbClr val="FFFFFF"/>
              </a:buClr>
              <a:buSzPts val="1800"/>
              <a:buChar char="•"/>
            </a:pPr>
            <a:r>
              <a:rPr lang="en" sz="1800">
                <a:solidFill>
                  <a:srgbClr val="FFFFFF"/>
                </a:solidFill>
              </a:rPr>
              <a:t>Direct your Main Light toward your subject's face at an angle of approximately </a:t>
            </a:r>
            <a:r>
              <a:rPr lang="en" sz="1800">
                <a:solidFill>
                  <a:srgbClr val="FFD966"/>
                </a:solidFill>
              </a:rPr>
              <a:t>45 degrees.</a:t>
            </a:r>
            <a:endParaRPr sz="1800">
              <a:solidFill>
                <a:srgbClr val="FFD966"/>
              </a:solidFill>
            </a:endParaRPr>
          </a:p>
          <a:p>
            <a:pPr indent="0" lvl="0" marL="342900" rtl="0" algn="l">
              <a:lnSpc>
                <a:spcPct val="90000"/>
              </a:lnSpc>
              <a:spcBef>
                <a:spcPts val="480"/>
              </a:spcBef>
              <a:spcAft>
                <a:spcPts val="0"/>
              </a:spcAft>
              <a:buNone/>
            </a:pPr>
            <a:r>
              <a:t/>
            </a:r>
            <a:endParaRPr sz="1800"/>
          </a:p>
          <a:p>
            <a:pPr indent="-304800" lvl="0" marL="342900" rtl="0" algn="l">
              <a:lnSpc>
                <a:spcPct val="90000"/>
              </a:lnSpc>
              <a:spcBef>
                <a:spcPts val="480"/>
              </a:spcBef>
              <a:spcAft>
                <a:spcPts val="0"/>
              </a:spcAft>
              <a:buClr>
                <a:srgbClr val="FFFFFF"/>
              </a:buClr>
              <a:buSzPts val="1800"/>
              <a:buChar char="•"/>
            </a:pPr>
            <a:r>
              <a:rPr lang="en" sz="1800">
                <a:solidFill>
                  <a:srgbClr val="FFFFFF"/>
                </a:solidFill>
              </a:rPr>
              <a:t>The main light is positioned high and on the side of the face that is away from the camera. </a:t>
            </a:r>
            <a:endParaRPr sz="1800">
              <a:solidFill>
                <a:srgbClr val="FFFFFF"/>
              </a:solidFill>
            </a:endParaRPr>
          </a:p>
          <a:p>
            <a:pPr indent="0" lvl="0" marL="342900" rtl="0" algn="l">
              <a:lnSpc>
                <a:spcPct val="90000"/>
              </a:lnSpc>
              <a:spcBef>
                <a:spcPts val="480"/>
              </a:spcBef>
              <a:spcAft>
                <a:spcPts val="0"/>
              </a:spcAft>
              <a:buNone/>
            </a:pPr>
            <a:r>
              <a:t/>
            </a:r>
            <a:endParaRPr sz="1800">
              <a:solidFill>
                <a:srgbClr val="FFFFFF"/>
              </a:solidFill>
            </a:endParaRPr>
          </a:p>
          <a:p>
            <a:pPr indent="-304800" lvl="0" marL="342900" rtl="0" algn="l">
              <a:lnSpc>
                <a:spcPct val="90000"/>
              </a:lnSpc>
              <a:spcBef>
                <a:spcPts val="480"/>
              </a:spcBef>
              <a:spcAft>
                <a:spcPts val="0"/>
              </a:spcAft>
              <a:buClr>
                <a:srgbClr val="FFFFFF"/>
              </a:buClr>
              <a:buSzPts val="1800"/>
              <a:buChar char="•"/>
            </a:pPr>
            <a:r>
              <a:rPr lang="en" sz="1800">
                <a:solidFill>
                  <a:srgbClr val="FFFFFF"/>
                </a:solidFill>
              </a:rPr>
              <a:t>This technique produces an illuminated triangle on the cheek closest to the camera. The triangle will illuminate just under the eye and not below the nose.</a:t>
            </a:r>
            <a:br>
              <a:rPr lang="en" sz="1800">
                <a:solidFill>
                  <a:srgbClr val="FFFFFF"/>
                </a:solidFill>
              </a:rPr>
            </a:br>
            <a:br>
              <a:rPr lang="en" sz="1800">
                <a:solidFill>
                  <a:srgbClr val="000000"/>
                </a:solidFill>
              </a:rPr>
            </a:br>
            <a:endParaRPr sz="1800">
              <a:solidFill>
                <a:srgbClr val="000000"/>
              </a:solidFill>
            </a:endParaRPr>
          </a:p>
        </p:txBody>
      </p:sp>
      <p:pic>
        <p:nvPicPr>
          <p:cNvPr id="85" name="Google Shape;85;p17"/>
          <p:cNvPicPr preferRelativeResize="0"/>
          <p:nvPr/>
        </p:nvPicPr>
        <p:blipFill rotWithShape="1">
          <a:blip r:embed="rId3">
            <a:alphaModFix/>
          </a:blip>
          <a:srcRect b="0" l="26391" r="23500" t="0"/>
          <a:stretch/>
        </p:blipFill>
        <p:spPr>
          <a:xfrm>
            <a:off x="5762225" y="1149075"/>
            <a:ext cx="3075717" cy="344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lin ang="5400012" scaled="0"/>
        </a:gradFill>
      </p:bgPr>
    </p:bg>
    <p:spTree>
      <p:nvGrpSpPr>
        <p:cNvPr id="89" name="Shape 89"/>
        <p:cNvGrpSpPr/>
        <p:nvPr/>
      </p:nvGrpSpPr>
      <p:grpSpPr>
        <a:xfrm>
          <a:off x="0" y="0"/>
          <a:ext cx="0" cy="0"/>
          <a:chOff x="0" y="0"/>
          <a:chExt cx="0" cy="0"/>
        </a:xfrm>
      </p:grpSpPr>
      <p:sp>
        <p:nvSpPr>
          <p:cNvPr id="90" name="Google Shape;90;p18"/>
          <p:cNvSpPr txBox="1"/>
          <p:nvPr/>
        </p:nvSpPr>
        <p:spPr>
          <a:xfrm>
            <a:off x="1167500" y="258075"/>
            <a:ext cx="7190700" cy="73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400">
                <a:solidFill>
                  <a:schemeClr val="lt1"/>
                </a:solidFill>
                <a:latin typeface="Oswald"/>
                <a:ea typeface="Oswald"/>
                <a:cs typeface="Oswald"/>
                <a:sym typeface="Oswald"/>
              </a:rPr>
              <a:t>45 Degree or Rembrandt Lighting</a:t>
            </a:r>
            <a:endParaRPr sz="4400">
              <a:solidFill>
                <a:srgbClr val="000000"/>
              </a:solidFill>
              <a:latin typeface="Oswald"/>
              <a:ea typeface="Oswald"/>
              <a:cs typeface="Oswald"/>
              <a:sym typeface="Oswald"/>
            </a:endParaRPr>
          </a:p>
        </p:txBody>
      </p:sp>
      <p:sp>
        <p:nvSpPr>
          <p:cNvPr id="91" name="Google Shape;91;p18"/>
          <p:cNvSpPr txBox="1"/>
          <p:nvPr/>
        </p:nvSpPr>
        <p:spPr>
          <a:xfrm>
            <a:off x="321475" y="1262400"/>
            <a:ext cx="4881600" cy="26187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b="1" lang="en" sz="1800">
                <a:solidFill>
                  <a:srgbClr val="FFD966"/>
                </a:solidFill>
              </a:rPr>
              <a:t>Rembrandt</a:t>
            </a:r>
            <a:r>
              <a:rPr lang="en" sz="1800">
                <a:solidFill>
                  <a:srgbClr val="FFFF00"/>
                </a:solidFill>
              </a:rPr>
              <a:t>,</a:t>
            </a:r>
            <a:r>
              <a:rPr lang="en" sz="1800">
                <a:solidFill>
                  <a:srgbClr val="FFFFFF"/>
                </a:solidFill>
              </a:rPr>
              <a:t> the master painter used a technique of setting his subjects near a large north-facing window (so no direct sunlight would hit the subject) and turning them in relation to the window to create flattering lighting effects that really emphasized the high spots and depths of his subject's face. </a:t>
            </a:r>
            <a:endParaRPr sz="1800">
              <a:solidFill>
                <a:srgbClr val="000000"/>
              </a:solidFill>
            </a:endParaRPr>
          </a:p>
          <a:p>
            <a:pPr indent="-190500" lvl="0" marL="342900" rtl="0" algn="l">
              <a:spcBef>
                <a:spcPts val="480"/>
              </a:spcBef>
              <a:spcAft>
                <a:spcPts val="0"/>
              </a:spcAft>
              <a:buNone/>
            </a:pPr>
            <a:r>
              <a:t/>
            </a:r>
            <a:endParaRPr sz="2400">
              <a:solidFill>
                <a:srgbClr val="FFFFFF"/>
              </a:solidFill>
            </a:endParaRPr>
          </a:p>
        </p:txBody>
      </p:sp>
      <p:grpSp>
        <p:nvGrpSpPr>
          <p:cNvPr id="92" name="Google Shape;92;p18"/>
          <p:cNvGrpSpPr/>
          <p:nvPr/>
        </p:nvGrpSpPr>
        <p:grpSpPr>
          <a:xfrm>
            <a:off x="5524800" y="996675"/>
            <a:ext cx="3214428" cy="4176519"/>
            <a:chOff x="5310475" y="967025"/>
            <a:chExt cx="3214428" cy="4176519"/>
          </a:xfrm>
        </p:grpSpPr>
        <p:pic>
          <p:nvPicPr>
            <p:cNvPr id="93" name="Google Shape;93;p18"/>
            <p:cNvPicPr preferRelativeResize="0"/>
            <p:nvPr/>
          </p:nvPicPr>
          <p:blipFill rotWithShape="1">
            <a:blip r:embed="rId3">
              <a:alphaModFix/>
            </a:blip>
            <a:srcRect b="0" l="0" r="0" t="0"/>
            <a:stretch/>
          </p:blipFill>
          <p:spPr>
            <a:xfrm>
              <a:off x="5310475" y="967025"/>
              <a:ext cx="3002100" cy="3471600"/>
            </a:xfrm>
            <a:prstGeom prst="rect">
              <a:avLst/>
            </a:prstGeom>
            <a:noFill/>
            <a:ln>
              <a:noFill/>
            </a:ln>
          </p:spPr>
        </p:pic>
        <p:sp>
          <p:nvSpPr>
            <p:cNvPr id="94" name="Google Shape;94;p18"/>
            <p:cNvSpPr txBox="1"/>
            <p:nvPr/>
          </p:nvSpPr>
          <p:spPr>
            <a:xfrm>
              <a:off x="5522803" y="4438544"/>
              <a:ext cx="3002100" cy="70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en" u="none">
                  <a:solidFill>
                    <a:srgbClr val="FFFFFF"/>
                  </a:solidFill>
                  <a:latin typeface="Arial"/>
                  <a:ea typeface="Arial"/>
                  <a:cs typeface="Arial"/>
                  <a:sym typeface="Arial"/>
                </a:rPr>
                <a:t>Self-Portrait</a:t>
              </a:r>
              <a:r>
                <a:rPr b="0" i="0" lang="en" u="none">
                  <a:solidFill>
                    <a:srgbClr val="FFFFFF"/>
                  </a:solidFill>
                  <a:latin typeface="Arial"/>
                  <a:ea typeface="Arial"/>
                  <a:cs typeface="Arial"/>
                  <a:sym typeface="Arial"/>
                </a:rPr>
                <a:t>, Oil on canvas,</a:t>
              </a:r>
              <a:endParaRPr b="0" i="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 u="none">
                  <a:solidFill>
                    <a:srgbClr val="FFFFFF"/>
                  </a:solidFill>
                  <a:latin typeface="Arial"/>
                  <a:ea typeface="Arial"/>
                  <a:cs typeface="Arial"/>
                  <a:sym typeface="Arial"/>
                </a:rPr>
                <a:t> 31 5/8 x 26 1/2 in.</a:t>
              </a:r>
              <a:r>
                <a:rPr b="0" i="0" lang="en" u="none">
                  <a:solidFill>
                    <a:srgbClr val="000000"/>
                  </a:solidFill>
                  <a:latin typeface="Arial"/>
                  <a:ea typeface="Arial"/>
                  <a:cs typeface="Arial"/>
                  <a:sym typeface="Arial"/>
                </a:rPr>
                <a:t> </a:t>
              </a:r>
              <a:r>
                <a:rPr b="0" i="0" lang="en" u="none">
                  <a:solidFill>
                    <a:srgbClr val="FFFFFF"/>
                  </a:solidFill>
                  <a:latin typeface="Arial"/>
                  <a:ea typeface="Arial"/>
                  <a:cs typeface="Arial"/>
                  <a:sym typeface="Arial"/>
                </a:rPr>
                <a:t>1660</a:t>
              </a:r>
              <a:br>
                <a:rPr b="0" i="0" lang="en" sz="1800" u="none">
                  <a:solidFill>
                    <a:srgbClr val="FFFFFF"/>
                  </a:solidFill>
                  <a:latin typeface="Arial"/>
                  <a:ea typeface="Arial"/>
                  <a:cs typeface="Arial"/>
                  <a:sym typeface="Arial"/>
                </a:rPr>
              </a:b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lin ang="5400012" scaled="0"/>
        </a:gradFill>
      </p:bgPr>
    </p:bg>
    <p:spTree>
      <p:nvGrpSpPr>
        <p:cNvPr id="98" name="Shape 98"/>
        <p:cNvGrpSpPr/>
        <p:nvPr/>
      </p:nvGrpSpPr>
      <p:grpSpPr>
        <a:xfrm>
          <a:off x="0" y="0"/>
          <a:ext cx="0" cy="0"/>
          <a:chOff x="0" y="0"/>
          <a:chExt cx="0" cy="0"/>
        </a:xfrm>
      </p:grpSpPr>
      <p:sp>
        <p:nvSpPr>
          <p:cNvPr id="99" name="Google Shape;99;p19"/>
          <p:cNvSpPr txBox="1"/>
          <p:nvPr/>
        </p:nvSpPr>
        <p:spPr>
          <a:xfrm>
            <a:off x="2517675" y="268800"/>
            <a:ext cx="3633000" cy="73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400">
                <a:solidFill>
                  <a:schemeClr val="lt1"/>
                </a:solidFill>
                <a:latin typeface="Oswald"/>
                <a:ea typeface="Oswald"/>
                <a:cs typeface="Oswald"/>
                <a:sym typeface="Oswald"/>
              </a:rPr>
              <a:t>Loop</a:t>
            </a:r>
            <a:r>
              <a:rPr lang="en" sz="4400">
                <a:solidFill>
                  <a:schemeClr val="lt1"/>
                </a:solidFill>
                <a:latin typeface="Oswald"/>
                <a:ea typeface="Oswald"/>
                <a:cs typeface="Oswald"/>
                <a:sym typeface="Oswald"/>
              </a:rPr>
              <a:t> Lighting</a:t>
            </a:r>
            <a:endParaRPr sz="4400">
              <a:solidFill>
                <a:srgbClr val="000000"/>
              </a:solidFill>
              <a:latin typeface="Oswald"/>
              <a:ea typeface="Oswald"/>
              <a:cs typeface="Oswald"/>
              <a:sym typeface="Oswald"/>
            </a:endParaRPr>
          </a:p>
        </p:txBody>
      </p:sp>
      <p:sp>
        <p:nvSpPr>
          <p:cNvPr id="100" name="Google Shape;100;p19"/>
          <p:cNvSpPr txBox="1"/>
          <p:nvPr/>
        </p:nvSpPr>
        <p:spPr>
          <a:xfrm>
            <a:off x="314550" y="1148400"/>
            <a:ext cx="5055300" cy="3447300"/>
          </a:xfrm>
          <a:prstGeom prst="rect">
            <a:avLst/>
          </a:prstGeom>
          <a:noFill/>
          <a:ln>
            <a:noFill/>
          </a:ln>
        </p:spPr>
        <p:txBody>
          <a:bodyPr anchorCtr="0" anchor="t" bIns="45700" lIns="91425" spcFirstLastPara="1" rIns="91425" wrap="square" tIns="45700">
            <a:noAutofit/>
          </a:bodyPr>
          <a:lstStyle/>
          <a:p>
            <a:pPr indent="-304800" lvl="0" marL="342900" rtl="0" algn="l">
              <a:lnSpc>
                <a:spcPct val="90000"/>
              </a:lnSpc>
              <a:spcBef>
                <a:spcPts val="480"/>
              </a:spcBef>
              <a:spcAft>
                <a:spcPts val="0"/>
              </a:spcAft>
              <a:buClr>
                <a:srgbClr val="FFFFFF"/>
              </a:buClr>
              <a:buSzPts val="1800"/>
              <a:buChar char="•"/>
            </a:pPr>
            <a:r>
              <a:rPr b="1" lang="en" sz="1800">
                <a:solidFill>
                  <a:srgbClr val="FFD966"/>
                </a:solidFill>
              </a:rPr>
              <a:t>Loop lighting</a:t>
            </a:r>
            <a:r>
              <a:rPr lang="en" sz="1800">
                <a:solidFill>
                  <a:srgbClr val="FFFFFF"/>
                </a:solidFill>
              </a:rPr>
              <a:t> is a portrait lighting pattern where the subject is lit from about 45 degrees in front of them and above. </a:t>
            </a:r>
            <a:endParaRPr sz="1800">
              <a:solidFill>
                <a:srgbClr val="FFFFFF"/>
              </a:solidFill>
            </a:endParaRPr>
          </a:p>
          <a:p>
            <a:pPr indent="0" lvl="0" marL="342900" rtl="0" algn="l">
              <a:lnSpc>
                <a:spcPct val="90000"/>
              </a:lnSpc>
              <a:spcBef>
                <a:spcPts val="480"/>
              </a:spcBef>
              <a:spcAft>
                <a:spcPts val="0"/>
              </a:spcAft>
              <a:buNone/>
            </a:pPr>
            <a:r>
              <a:t/>
            </a:r>
            <a:endParaRPr sz="1800">
              <a:solidFill>
                <a:srgbClr val="FFFFFF"/>
              </a:solidFill>
            </a:endParaRPr>
          </a:p>
          <a:p>
            <a:pPr indent="-304800" lvl="0" marL="342900" rtl="0" algn="l">
              <a:lnSpc>
                <a:spcPct val="90000"/>
              </a:lnSpc>
              <a:spcBef>
                <a:spcPts val="480"/>
              </a:spcBef>
              <a:spcAft>
                <a:spcPts val="0"/>
              </a:spcAft>
              <a:buClr>
                <a:srgbClr val="FFFFFF"/>
              </a:buClr>
              <a:buSzPts val="1800"/>
              <a:buChar char="•"/>
            </a:pPr>
            <a:r>
              <a:rPr lang="en" sz="1800">
                <a:solidFill>
                  <a:srgbClr val="FFFFFF"/>
                </a:solidFill>
              </a:rPr>
              <a:t>This creates a </a:t>
            </a:r>
            <a:r>
              <a:rPr b="1" lang="en" sz="1800">
                <a:solidFill>
                  <a:srgbClr val="FFD966"/>
                </a:solidFill>
              </a:rPr>
              <a:t>nose shadow that 'loops'</a:t>
            </a:r>
            <a:r>
              <a:rPr lang="en" sz="1800">
                <a:solidFill>
                  <a:srgbClr val="FFFFFF"/>
                </a:solidFill>
              </a:rPr>
              <a:t> down at an angle onto their cheek. It is a slightly directional lighting pattern - the light is not flat, but the face is still mostly illuminated.</a:t>
            </a:r>
            <a:br>
              <a:rPr lang="en" sz="1800">
                <a:solidFill>
                  <a:srgbClr val="FFFFFF"/>
                </a:solidFill>
              </a:rPr>
            </a:br>
            <a:br>
              <a:rPr lang="en" sz="1800">
                <a:solidFill>
                  <a:srgbClr val="000000"/>
                </a:solidFill>
              </a:rPr>
            </a:br>
            <a:endParaRPr sz="1800">
              <a:solidFill>
                <a:srgbClr val="000000"/>
              </a:solidFill>
            </a:endParaRPr>
          </a:p>
        </p:txBody>
      </p:sp>
      <p:pic>
        <p:nvPicPr>
          <p:cNvPr id="101" name="Google Shape;101;p19"/>
          <p:cNvPicPr preferRelativeResize="0"/>
          <p:nvPr/>
        </p:nvPicPr>
        <p:blipFill>
          <a:blip r:embed="rId3">
            <a:alphaModFix/>
          </a:blip>
          <a:stretch>
            <a:fillRect/>
          </a:stretch>
        </p:blipFill>
        <p:spPr>
          <a:xfrm>
            <a:off x="5956725" y="1291275"/>
            <a:ext cx="2915852" cy="2744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lin ang="5400012" scaled="0"/>
        </a:gradFill>
      </p:bgPr>
    </p:bg>
    <p:spTree>
      <p:nvGrpSpPr>
        <p:cNvPr id="105" name="Shape 105"/>
        <p:cNvGrpSpPr/>
        <p:nvPr/>
      </p:nvGrpSpPr>
      <p:grpSpPr>
        <a:xfrm>
          <a:off x="0" y="0"/>
          <a:ext cx="0" cy="0"/>
          <a:chOff x="0" y="0"/>
          <a:chExt cx="0" cy="0"/>
        </a:xfrm>
      </p:grpSpPr>
      <p:sp>
        <p:nvSpPr>
          <p:cNvPr id="106" name="Google Shape;106;p20"/>
          <p:cNvSpPr txBox="1"/>
          <p:nvPr/>
        </p:nvSpPr>
        <p:spPr>
          <a:xfrm>
            <a:off x="1167500" y="258076"/>
            <a:ext cx="6228300" cy="738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 sz="4400">
                <a:solidFill>
                  <a:srgbClr val="FFFFFF"/>
                </a:solidFill>
                <a:latin typeface="Oswald"/>
                <a:ea typeface="Oswald"/>
                <a:cs typeface="Oswald"/>
                <a:sym typeface="Oswald"/>
              </a:rPr>
              <a:t>Lighting Hair</a:t>
            </a:r>
            <a:endParaRPr sz="4400">
              <a:solidFill>
                <a:srgbClr val="000000"/>
              </a:solidFill>
              <a:latin typeface="Oswald"/>
              <a:ea typeface="Oswald"/>
              <a:cs typeface="Oswald"/>
              <a:sym typeface="Oswald"/>
            </a:endParaRPr>
          </a:p>
        </p:txBody>
      </p:sp>
      <p:pic>
        <p:nvPicPr>
          <p:cNvPr id="107" name="Google Shape;107;p20"/>
          <p:cNvPicPr preferRelativeResize="0"/>
          <p:nvPr/>
        </p:nvPicPr>
        <p:blipFill rotWithShape="1">
          <a:blip r:embed="rId3">
            <a:alphaModFix/>
          </a:blip>
          <a:srcRect b="0" l="0" r="0" t="0"/>
          <a:stretch/>
        </p:blipFill>
        <p:spPr>
          <a:xfrm>
            <a:off x="395975" y="1143000"/>
            <a:ext cx="4351500" cy="3539700"/>
          </a:xfrm>
          <a:prstGeom prst="rect">
            <a:avLst/>
          </a:prstGeom>
          <a:noFill/>
          <a:ln>
            <a:noFill/>
          </a:ln>
        </p:spPr>
      </p:pic>
      <p:sp>
        <p:nvSpPr>
          <p:cNvPr id="108" name="Google Shape;108;p20"/>
          <p:cNvSpPr txBox="1"/>
          <p:nvPr/>
        </p:nvSpPr>
        <p:spPr>
          <a:xfrm>
            <a:off x="4800575" y="1143000"/>
            <a:ext cx="4071900" cy="24621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b="1" lang="en" sz="1800">
                <a:solidFill>
                  <a:srgbClr val="FFD966"/>
                </a:solidFill>
              </a:rPr>
              <a:t>Hair Light</a:t>
            </a:r>
            <a:r>
              <a:rPr lang="en" sz="1800">
                <a:solidFill>
                  <a:srgbClr val="FFFF00"/>
                </a:solidFill>
              </a:rPr>
              <a:t>.</a:t>
            </a:r>
            <a:br>
              <a:rPr lang="en" sz="1800">
                <a:solidFill>
                  <a:srgbClr val="FFFF00"/>
                </a:solidFill>
              </a:rPr>
            </a:br>
            <a:r>
              <a:rPr lang="en" sz="1800">
                <a:solidFill>
                  <a:srgbClr val="FFFFFF"/>
                </a:solidFill>
              </a:rPr>
              <a:t>The hair light is a lower power light that illuminates the subjects hair providing separation from the background. This is especially important when photographing a subject with dark hair against a dark background. </a:t>
            </a:r>
            <a:endParaRPr sz="18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8C8C8C"/>
            </a:gs>
            <a:gs pos="100000">
              <a:srgbClr val="404040"/>
            </a:gs>
          </a:gsLst>
          <a:lin ang="5400012" scaled="0"/>
        </a:gradFill>
      </p:bgPr>
    </p:bg>
    <p:spTree>
      <p:nvGrpSpPr>
        <p:cNvPr id="112" name="Shape 112"/>
        <p:cNvGrpSpPr/>
        <p:nvPr/>
      </p:nvGrpSpPr>
      <p:grpSpPr>
        <a:xfrm>
          <a:off x="0" y="0"/>
          <a:ext cx="0" cy="0"/>
          <a:chOff x="0" y="0"/>
          <a:chExt cx="0" cy="0"/>
        </a:xfrm>
      </p:grpSpPr>
      <p:sp>
        <p:nvSpPr>
          <p:cNvPr id="113" name="Google Shape;113;p21"/>
          <p:cNvSpPr txBox="1"/>
          <p:nvPr/>
        </p:nvSpPr>
        <p:spPr>
          <a:xfrm>
            <a:off x="1167500" y="258076"/>
            <a:ext cx="6228300" cy="738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 sz="4400">
                <a:solidFill>
                  <a:srgbClr val="FFFFFF"/>
                </a:solidFill>
                <a:latin typeface="Oswald"/>
                <a:ea typeface="Oswald"/>
                <a:cs typeface="Oswald"/>
                <a:sym typeface="Oswald"/>
              </a:rPr>
              <a:t>Lighting Hair</a:t>
            </a:r>
            <a:endParaRPr sz="4400">
              <a:solidFill>
                <a:srgbClr val="000000"/>
              </a:solidFill>
              <a:latin typeface="Oswald"/>
              <a:ea typeface="Oswald"/>
              <a:cs typeface="Oswald"/>
              <a:sym typeface="Oswald"/>
            </a:endParaRPr>
          </a:p>
        </p:txBody>
      </p:sp>
      <p:pic>
        <p:nvPicPr>
          <p:cNvPr id="114" name="Google Shape;114;p21"/>
          <p:cNvPicPr preferRelativeResize="0"/>
          <p:nvPr/>
        </p:nvPicPr>
        <p:blipFill rotWithShape="1">
          <a:blip r:embed="rId3">
            <a:alphaModFix/>
          </a:blip>
          <a:srcRect b="0" l="0" r="0" t="0"/>
          <a:stretch/>
        </p:blipFill>
        <p:spPr>
          <a:xfrm>
            <a:off x="319075" y="1097750"/>
            <a:ext cx="3737700" cy="3572100"/>
          </a:xfrm>
          <a:prstGeom prst="rect">
            <a:avLst/>
          </a:prstGeom>
          <a:noFill/>
          <a:ln>
            <a:noFill/>
          </a:ln>
        </p:spPr>
      </p:pic>
      <p:sp>
        <p:nvSpPr>
          <p:cNvPr id="115" name="Google Shape;115;p21"/>
          <p:cNvSpPr txBox="1"/>
          <p:nvPr/>
        </p:nvSpPr>
        <p:spPr>
          <a:xfrm>
            <a:off x="4131775" y="1235875"/>
            <a:ext cx="4419300" cy="2172000"/>
          </a:xfrm>
          <a:prstGeom prst="rect">
            <a:avLst/>
          </a:prstGeom>
          <a:noFill/>
          <a:ln>
            <a:noFill/>
          </a:ln>
        </p:spPr>
        <p:txBody>
          <a:bodyPr anchorCtr="0" anchor="t" bIns="45700" lIns="91425" spcFirstLastPara="1" rIns="91425" wrap="square" tIns="45700">
            <a:noAutofit/>
          </a:bodyPr>
          <a:lstStyle/>
          <a:p>
            <a:pPr indent="-279400" lvl="0" marL="342900" rtl="0" algn="l">
              <a:spcBef>
                <a:spcPts val="0"/>
              </a:spcBef>
              <a:spcAft>
                <a:spcPts val="0"/>
              </a:spcAft>
              <a:buClr>
                <a:srgbClr val="FFFFFF"/>
              </a:buClr>
              <a:buSzPts val="1800"/>
              <a:buChar char="•"/>
            </a:pPr>
            <a:r>
              <a:rPr lang="en" sz="1800">
                <a:solidFill>
                  <a:srgbClr val="FFFFFF"/>
                </a:solidFill>
              </a:rPr>
              <a:t>To properly place a </a:t>
            </a:r>
            <a:r>
              <a:rPr lang="en" sz="1800">
                <a:solidFill>
                  <a:srgbClr val="FFD966"/>
                </a:solidFill>
              </a:rPr>
              <a:t>hair light,</a:t>
            </a:r>
            <a:r>
              <a:rPr lang="en" sz="1800">
                <a:solidFill>
                  <a:srgbClr val="FFFFFF"/>
                </a:solidFill>
              </a:rPr>
              <a:t> you should bring the light forward enough to let the light spill onto the subjects face, then slowly move it back until the light disappears from the subjects skin.  </a:t>
            </a:r>
            <a:endParaRPr sz="1800">
              <a:solidFill>
                <a:srgbClr val="000000"/>
              </a:solidFill>
            </a:endParaRPr>
          </a:p>
          <a:p>
            <a:pPr indent="-165100" lvl="0" marL="342900" rtl="0" algn="l">
              <a:spcBef>
                <a:spcPts val="560"/>
              </a:spcBef>
              <a:spcAft>
                <a:spcPts val="0"/>
              </a:spcAft>
              <a:buNone/>
            </a:pPr>
            <a:r>
              <a:t/>
            </a:r>
            <a:endParaRPr sz="18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